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p:cViewPr varScale="1">
        <p:scale>
          <a:sx n="74" d="100"/>
          <a:sy n="74" d="100"/>
        </p:scale>
        <p:origin x="2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7FEEBB5-9707-4559-96BD-974214057216}"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845492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FEEBB5-9707-4559-96BD-974214057216}"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397231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FEEBB5-9707-4559-96BD-974214057216}"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91997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7FEEBB5-9707-4559-96BD-974214057216}"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343175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EEBB5-9707-4559-96BD-974214057216}"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51962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7FEEBB5-9707-4559-96BD-974214057216}" type="datetimeFigureOut">
              <a:rPr lang="en-CA" smtClean="0"/>
              <a:t>06/06/2016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382067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7FEEBB5-9707-4559-96BD-974214057216}" type="datetimeFigureOut">
              <a:rPr lang="en-CA" smtClean="0"/>
              <a:t>06/06/2016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375311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7FEEBB5-9707-4559-96BD-974214057216}" type="datetimeFigureOut">
              <a:rPr lang="en-CA" smtClean="0"/>
              <a:t>06/06/2016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415521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EEBB5-9707-4559-96BD-974214057216}" type="datetimeFigureOut">
              <a:rPr lang="en-CA" smtClean="0"/>
              <a:t>06/06/2016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423317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BB5-9707-4559-96BD-974214057216}" type="datetimeFigureOut">
              <a:rPr lang="en-CA" smtClean="0"/>
              <a:t>06/06/2016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403431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BB5-9707-4559-96BD-974214057216}" type="datetimeFigureOut">
              <a:rPr lang="en-CA" smtClean="0"/>
              <a:t>06/06/2016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B9F793F-37C4-4653-A1AB-9E456CD8CC54}" type="slidenum">
              <a:rPr lang="en-CA" smtClean="0"/>
              <a:t>‹#›</a:t>
            </a:fld>
            <a:endParaRPr lang="en-CA"/>
          </a:p>
        </p:txBody>
      </p:sp>
    </p:spTree>
    <p:extLst>
      <p:ext uri="{BB962C8B-B14F-4D97-AF65-F5344CB8AC3E}">
        <p14:creationId xmlns:p14="http://schemas.microsoft.com/office/powerpoint/2010/main" val="386018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EEBB5-9707-4559-96BD-974214057216}" type="datetimeFigureOut">
              <a:rPr lang="en-CA" smtClean="0"/>
              <a:t>06/06/2016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F793F-37C4-4653-A1AB-9E456CD8CC54}" type="slidenum">
              <a:rPr lang="en-CA" smtClean="0"/>
              <a:t>‹#›</a:t>
            </a:fld>
            <a:endParaRPr lang="en-CA"/>
          </a:p>
        </p:txBody>
      </p:sp>
    </p:spTree>
    <p:extLst>
      <p:ext uri="{BB962C8B-B14F-4D97-AF65-F5344CB8AC3E}">
        <p14:creationId xmlns:p14="http://schemas.microsoft.com/office/powerpoint/2010/main" val="2412668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Manitoba and British Columbia</a:t>
            </a:r>
            <a:br>
              <a:rPr lang="en-US" dirty="0" smtClean="0"/>
            </a:br>
            <a:r>
              <a:rPr lang="en-US" dirty="0" smtClean="0"/>
              <a:t>Enter Confederation</a:t>
            </a:r>
            <a:endParaRPr lang="en-CA" dirty="0"/>
          </a:p>
        </p:txBody>
      </p:sp>
      <p:sp>
        <p:nvSpPr>
          <p:cNvPr id="3" name="Subtitle 2"/>
          <p:cNvSpPr>
            <a:spLocks noGrp="1"/>
          </p:cNvSpPr>
          <p:nvPr>
            <p:ph type="subTitle" idx="1"/>
          </p:nvPr>
        </p:nvSpPr>
        <p:spPr/>
        <p:txBody>
          <a:bodyPr>
            <a:normAutofit fontScale="77500" lnSpcReduction="20000"/>
          </a:bodyPr>
          <a:lstStyle/>
          <a:p>
            <a:r>
              <a:rPr lang="en-US" dirty="0" smtClean="0"/>
              <a:t>Burning Question</a:t>
            </a:r>
          </a:p>
          <a:p>
            <a:r>
              <a:rPr lang="en-US" dirty="0" smtClean="0"/>
              <a:t>Was the treatment of Louis Riel Justifiable? How might Canadian history be different if the Metis had been given a level of self government</a:t>
            </a:r>
            <a:r>
              <a:rPr lang="en-US" dirty="0"/>
              <a:t>?</a:t>
            </a:r>
            <a:endParaRPr lang="en-CA" dirty="0"/>
          </a:p>
        </p:txBody>
      </p:sp>
    </p:spTree>
    <p:extLst>
      <p:ext uri="{BB962C8B-B14F-4D97-AF65-F5344CB8AC3E}">
        <p14:creationId xmlns:p14="http://schemas.microsoft.com/office/powerpoint/2010/main" val="2642468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Tomas Scott Affair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Scott was in jail (charged with attacking Riel’s government) he became violent and struck the prison guards, he also called the Metis a “pack of cowards”, mocked the Roman Catholic religion (most Metis and Francophone were Catholic) and threatened to murder Riel.</a:t>
            </a:r>
          </a:p>
          <a:p>
            <a:r>
              <a:rPr lang="en-US" dirty="0" smtClean="0"/>
              <a:t>Riel ordered Scott be put on trial. </a:t>
            </a:r>
          </a:p>
          <a:p>
            <a:r>
              <a:rPr lang="en-US" dirty="0" smtClean="0"/>
              <a:t>Scott was found guilty and the court called for the death penalty.</a:t>
            </a:r>
          </a:p>
          <a:p>
            <a:r>
              <a:rPr lang="en-US" dirty="0" smtClean="0"/>
              <a:t>Thomas Scott was executed by a firing squad within 24 hours. </a:t>
            </a:r>
            <a:endParaRPr lang="en-US" dirty="0"/>
          </a:p>
        </p:txBody>
      </p:sp>
    </p:spTree>
    <p:extLst>
      <p:ext uri="{BB962C8B-B14F-4D97-AF65-F5344CB8AC3E}">
        <p14:creationId xmlns:p14="http://schemas.microsoft.com/office/powerpoint/2010/main" val="427727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 of the Thomas Scott Affair in Ontario</a:t>
            </a:r>
            <a:endParaRPr lang="en-US" dirty="0"/>
          </a:p>
        </p:txBody>
      </p:sp>
      <p:sp>
        <p:nvSpPr>
          <p:cNvPr id="3" name="Content Placeholder 2"/>
          <p:cNvSpPr>
            <a:spLocks noGrp="1"/>
          </p:cNvSpPr>
          <p:nvPr>
            <p:ph idx="1"/>
          </p:nvPr>
        </p:nvSpPr>
        <p:spPr/>
        <p:txBody>
          <a:bodyPr/>
          <a:lstStyle/>
          <a:p>
            <a:r>
              <a:rPr lang="en-US" dirty="0" smtClean="0"/>
              <a:t>When Ontario learned of the execution of Scott they responded with outrage. </a:t>
            </a:r>
          </a:p>
          <a:p>
            <a:r>
              <a:rPr lang="en-US" dirty="0" smtClean="0"/>
              <a:t>Ontario was dominated by English speaking Protestants and they were furious with Riel and demanded revenge. </a:t>
            </a:r>
          </a:p>
          <a:p>
            <a:r>
              <a:rPr lang="en-US" dirty="0" smtClean="0"/>
              <a:t>They wanted Riel charged with murder and hanged. They offered a reward for his arrest and capture.</a:t>
            </a:r>
          </a:p>
          <a:p>
            <a:endParaRPr lang="en-US" dirty="0"/>
          </a:p>
        </p:txBody>
      </p:sp>
    </p:spTree>
    <p:extLst>
      <p:ext uri="{BB962C8B-B14F-4D97-AF65-F5344CB8AC3E}">
        <p14:creationId xmlns:p14="http://schemas.microsoft.com/office/powerpoint/2010/main" val="969225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Outcome of the </a:t>
            </a:r>
            <a:r>
              <a:rPr lang="en-US" dirty="0" smtClean="0"/>
              <a:t>Thomas </a:t>
            </a:r>
            <a:r>
              <a:rPr lang="en-US" dirty="0"/>
              <a:t>Scott Affair in </a:t>
            </a:r>
            <a:r>
              <a:rPr lang="en-US" dirty="0" smtClean="0"/>
              <a:t>Quebec</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In Roman Catholic dominated Quebec many people thought Riel’s actions were justified. </a:t>
            </a:r>
          </a:p>
          <a:p>
            <a:r>
              <a:rPr lang="en-US" dirty="0" smtClean="0"/>
              <a:t>They called him a defender of French rights and looked at him as a hero of the people. </a:t>
            </a:r>
          </a:p>
          <a:p>
            <a:r>
              <a:rPr lang="en-US" dirty="0" smtClean="0"/>
              <a:t>The Francophone blamed the problems in the Red River Settlement on what they called “troublemakers” from Ontario. </a:t>
            </a:r>
          </a:p>
          <a:p>
            <a:r>
              <a:rPr lang="en-US" dirty="0" smtClean="0"/>
              <a:t>The problems between the French and English predated the Thomas Scott affair, however his execution and the outcome of the Riel Rebellion exasperate pre-existing problems and tensions.</a:t>
            </a:r>
          </a:p>
          <a:p>
            <a:r>
              <a:rPr lang="en-US" dirty="0" smtClean="0"/>
              <a:t> Even now the relationship between Francophone and Anglophones in Canada is strained and full of bitter memories.</a:t>
            </a:r>
            <a:endParaRPr lang="en-US" dirty="0"/>
          </a:p>
        </p:txBody>
      </p:sp>
    </p:spTree>
    <p:extLst>
      <p:ext uri="{BB962C8B-B14F-4D97-AF65-F5344CB8AC3E}">
        <p14:creationId xmlns:p14="http://schemas.microsoft.com/office/powerpoint/2010/main" val="1741786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Aftermath of the Rebellion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Riel’s Provisional Government and Ottawa worked on an agreement which became the Manitoba Act, and on July 15 1870, Manitoba joined confederation and became Canada’s fifth province. </a:t>
            </a:r>
            <a:endParaRPr lang="en-US" dirty="0"/>
          </a:p>
          <a:p>
            <a:r>
              <a:rPr lang="en-US" dirty="0" smtClean="0"/>
              <a:t>The rest of the former Hudson’s Bay land became the North-West territories. </a:t>
            </a:r>
          </a:p>
          <a:p>
            <a:r>
              <a:rPr lang="en-US" dirty="0" smtClean="0"/>
              <a:t>Riel was happy with the Manitoba Act, Manitoba was given four seats in the House of Commons and two in the Senate. </a:t>
            </a:r>
          </a:p>
          <a:p>
            <a:r>
              <a:rPr lang="en-US" dirty="0" smtClean="0"/>
              <a:t>French and English were given equal status, and protection for the Roman Catholic church and French schools.</a:t>
            </a:r>
          </a:p>
          <a:p>
            <a:r>
              <a:rPr lang="en-US" dirty="0" smtClean="0"/>
              <a:t>The Metis had received 560 000ha of land for their use, but as more and more settlers came to Manitoba many Metis began to move west to join other Metis in what ultimately became Saskatchewan, where they hoped to be able to continue with their traditional bison hunting way of life.</a:t>
            </a:r>
            <a:endParaRPr lang="en-US" dirty="0"/>
          </a:p>
        </p:txBody>
      </p:sp>
    </p:spTree>
    <p:extLst>
      <p:ext uri="{BB962C8B-B14F-4D97-AF65-F5344CB8AC3E}">
        <p14:creationId xmlns:p14="http://schemas.microsoft.com/office/powerpoint/2010/main" val="207092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Aftermath of the Rebellion Continued</a:t>
            </a:r>
            <a:endParaRPr lang="en-US"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r>
              <a:rPr lang="en-US" dirty="0" smtClean="0"/>
              <a:t>Prime Minister Macdonald sent troops to occupy the Red River in case there was any further dissent. </a:t>
            </a:r>
          </a:p>
          <a:p>
            <a:r>
              <a:rPr lang="en-US" dirty="0" smtClean="0"/>
              <a:t>This military force was composed of British and Canadian troops headed by Colonel Garnet </a:t>
            </a:r>
            <a:r>
              <a:rPr lang="en-US" dirty="0" err="1" smtClean="0"/>
              <a:t>Wolseley</a:t>
            </a:r>
            <a:r>
              <a:rPr lang="en-US" dirty="0" smtClean="0"/>
              <a:t>. </a:t>
            </a:r>
          </a:p>
          <a:p>
            <a:r>
              <a:rPr lang="en-US" dirty="0" smtClean="0"/>
              <a:t>In addition to stopping the Metis from further agitation the military presence was designed to send a message to the USA that Manitoba belonged to Canada. </a:t>
            </a:r>
          </a:p>
          <a:p>
            <a:r>
              <a:rPr lang="en-US" dirty="0" smtClean="0"/>
              <a:t>It took 13 weeks for </a:t>
            </a:r>
            <a:r>
              <a:rPr lang="en-US" dirty="0" err="1" smtClean="0"/>
              <a:t>Wolseley</a:t>
            </a:r>
            <a:r>
              <a:rPr lang="en-US" dirty="0" smtClean="0"/>
              <a:t> to get to Manitoba. There was no rail link and the soldiers often had to build their own roads. </a:t>
            </a:r>
          </a:p>
          <a:p>
            <a:r>
              <a:rPr lang="en-US" dirty="0" smtClean="0"/>
              <a:t>As </a:t>
            </a:r>
            <a:r>
              <a:rPr lang="en-US" dirty="0" err="1" smtClean="0"/>
              <a:t>Wolseley</a:t>
            </a:r>
            <a:r>
              <a:rPr lang="en-US" dirty="0" smtClean="0"/>
              <a:t> approached Winnipeg, Riel and his followers began to fear for Riel’s safety. They were concerned that Riel would be punished for the death of Thomas Scott. </a:t>
            </a:r>
          </a:p>
          <a:p>
            <a:r>
              <a:rPr lang="en-US" dirty="0" smtClean="0"/>
              <a:t>Riel was convinced to flee to the US. It would be fifteen years before he returned to the land of the Metis. </a:t>
            </a:r>
            <a:endParaRPr lang="en-US" dirty="0"/>
          </a:p>
        </p:txBody>
      </p:sp>
    </p:spTree>
    <p:extLst>
      <p:ext uri="{BB962C8B-B14F-4D97-AF65-F5344CB8AC3E}">
        <p14:creationId xmlns:p14="http://schemas.microsoft.com/office/powerpoint/2010/main" val="3050548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British Columbia Considers Confederation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Different people in BC had different ideas about what the future of the colony should hold. </a:t>
            </a:r>
          </a:p>
          <a:p>
            <a:r>
              <a:rPr lang="en-US" dirty="0" smtClean="0"/>
              <a:t>The end of the gold rush and the decline of the fur trade had resulted in a level of economic depression. </a:t>
            </a:r>
          </a:p>
          <a:p>
            <a:r>
              <a:rPr lang="en-US" dirty="0" smtClean="0"/>
              <a:t>The population was about 40 000 people and about 30 000 of those were indigenous.</a:t>
            </a:r>
          </a:p>
          <a:p>
            <a:r>
              <a:rPr lang="en-US" dirty="0" smtClean="0"/>
              <a:t>Nanaimo (700), New Westminster (1000) and Victoria (4000) were pretty well established and had reasonably large populations, however the rest of the approximately 4300 people were spread out across the largely uninhabited areas of the rest of the province</a:t>
            </a:r>
          </a:p>
          <a:p>
            <a:endParaRPr lang="en-US" dirty="0"/>
          </a:p>
        </p:txBody>
      </p:sp>
    </p:spTree>
    <p:extLst>
      <p:ext uri="{BB962C8B-B14F-4D97-AF65-F5344CB8AC3E}">
        <p14:creationId xmlns:p14="http://schemas.microsoft.com/office/powerpoint/2010/main" val="995876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BC be?</a:t>
            </a:r>
            <a:br>
              <a:rPr lang="en-US" dirty="0" smtClean="0"/>
            </a:br>
            <a:endParaRPr lang="en-US" dirty="0"/>
          </a:p>
        </p:txBody>
      </p:sp>
      <p:sp>
        <p:nvSpPr>
          <p:cNvPr id="3" name="Content Placeholder 2"/>
          <p:cNvSpPr>
            <a:spLocks noGrp="1"/>
          </p:cNvSpPr>
          <p:nvPr>
            <p:ph idx="1"/>
          </p:nvPr>
        </p:nvSpPr>
        <p:spPr>
          <a:xfrm>
            <a:off x="457200" y="838200"/>
            <a:ext cx="8229600" cy="6019800"/>
          </a:xfrm>
        </p:spPr>
        <p:txBody>
          <a:bodyPr>
            <a:normAutofit fontScale="55000" lnSpcReduction="20000"/>
          </a:bodyPr>
          <a:lstStyle/>
          <a:p>
            <a:r>
              <a:rPr lang="en-US" dirty="0" smtClean="0"/>
              <a:t>There were three main groups with ideas for what British Columbia should do as it moved forward. </a:t>
            </a:r>
          </a:p>
          <a:p>
            <a:r>
              <a:rPr lang="en-US" dirty="0" smtClean="0"/>
              <a:t>The first group (mostly officials of the Hudson’s Bay Co and Government officials) wanted BC to remain a crown colony, with a governor and a representative government.</a:t>
            </a:r>
          </a:p>
          <a:p>
            <a:r>
              <a:rPr lang="en-US" dirty="0" smtClean="0"/>
              <a:t>The Second group </a:t>
            </a:r>
            <a:r>
              <a:rPr lang="en-US" dirty="0" err="1" smtClean="0"/>
              <a:t>favoured</a:t>
            </a:r>
            <a:r>
              <a:rPr lang="en-US" dirty="0" smtClean="0"/>
              <a:t> BC joining the American Northwest (they were mainly business people and were encouraged by American businessmen who wanted to annex BC)</a:t>
            </a:r>
          </a:p>
          <a:p>
            <a:r>
              <a:rPr lang="en-US" dirty="0" smtClean="0"/>
              <a:t>The Third group wanted to join in confederation with the Dominion of Canada. (This idea was </a:t>
            </a:r>
            <a:r>
              <a:rPr lang="en-US" dirty="0" err="1" smtClean="0"/>
              <a:t>favoured</a:t>
            </a:r>
            <a:r>
              <a:rPr lang="en-US" dirty="0" smtClean="0"/>
              <a:t> by </a:t>
            </a:r>
            <a:r>
              <a:rPr lang="en-US" b="1" dirty="0" smtClean="0"/>
              <a:t>Amour De Cosmos </a:t>
            </a:r>
            <a:r>
              <a:rPr lang="en-US" dirty="0" smtClean="0"/>
              <a:t>an active supporter of joining the Canadian Confederation and the publisher of Victoria’s newspaper </a:t>
            </a:r>
            <a:r>
              <a:rPr lang="en-US" b="1" i="1" dirty="0"/>
              <a:t>T</a:t>
            </a:r>
            <a:r>
              <a:rPr lang="en-US" b="1" i="1" dirty="0" smtClean="0"/>
              <a:t>he British Colonist</a:t>
            </a:r>
            <a:r>
              <a:rPr lang="en-US" dirty="0" smtClean="0"/>
              <a:t>)</a:t>
            </a:r>
          </a:p>
          <a:p>
            <a:r>
              <a:rPr lang="en-US" dirty="0" smtClean="0"/>
              <a:t>When De Cosmos organized a convention at Yale and they passed resolutions supporting union with Canada and responsible government. The government officials and the Hudson’s Bay Co. accused them of treason and denounced the convention. </a:t>
            </a:r>
          </a:p>
          <a:p>
            <a:r>
              <a:rPr lang="en-US" dirty="0" smtClean="0"/>
              <a:t>The group that </a:t>
            </a:r>
            <a:r>
              <a:rPr lang="en-US" dirty="0" err="1" smtClean="0"/>
              <a:t>favoured</a:t>
            </a:r>
            <a:r>
              <a:rPr lang="en-US" dirty="0" smtClean="0"/>
              <a:t> annexation sent 104 signatures on a petition to the American President Ulysses S. Grant asking that BC be allowed to join the USA.</a:t>
            </a:r>
          </a:p>
          <a:p>
            <a:r>
              <a:rPr lang="en-US" dirty="0" smtClean="0"/>
              <a:t>Those opposed to annexation helped to build support for confederation with Canada. </a:t>
            </a:r>
          </a:p>
          <a:p>
            <a:r>
              <a:rPr lang="en-US" dirty="0" smtClean="0"/>
              <a:t>The British government also </a:t>
            </a:r>
            <a:r>
              <a:rPr lang="en-US" dirty="0" err="1" smtClean="0"/>
              <a:t>favoured</a:t>
            </a:r>
            <a:r>
              <a:rPr lang="en-US" dirty="0" smtClean="0"/>
              <a:t> BC joining the Dominion of Canada. </a:t>
            </a:r>
          </a:p>
          <a:p>
            <a:r>
              <a:rPr lang="en-US" dirty="0" smtClean="0"/>
              <a:t>When Britain appointed a new governor he was instructed to encourage the colony confederating with the Dominion.</a:t>
            </a:r>
            <a:endParaRPr lang="en-US" dirty="0"/>
          </a:p>
        </p:txBody>
      </p:sp>
    </p:spTree>
    <p:extLst>
      <p:ext uri="{BB962C8B-B14F-4D97-AF65-F5344CB8AC3E}">
        <p14:creationId xmlns:p14="http://schemas.microsoft.com/office/powerpoint/2010/main" val="2569210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Requested terms of BC Confederation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 the tenth of May 1870, John Sebastian </a:t>
            </a:r>
            <a:r>
              <a:rPr lang="en-US" dirty="0" err="1" smtClean="0"/>
              <a:t>Helmcken</a:t>
            </a:r>
            <a:r>
              <a:rPr lang="en-US" dirty="0" smtClean="0"/>
              <a:t>, Dr. R.W. </a:t>
            </a:r>
            <a:r>
              <a:rPr lang="en-US" dirty="0" err="1" smtClean="0"/>
              <a:t>Carrall</a:t>
            </a:r>
            <a:r>
              <a:rPr lang="en-US" dirty="0" smtClean="0"/>
              <a:t> (of the Cariboo)and Joseph </a:t>
            </a:r>
            <a:r>
              <a:rPr lang="en-US" dirty="0" err="1" smtClean="0"/>
              <a:t>Trutch</a:t>
            </a:r>
            <a:r>
              <a:rPr lang="en-US" dirty="0" smtClean="0"/>
              <a:t> (who helped build the Cariboo road). Formed a delegation and went to Ottawa It took the delegation 23 days to get to Ottawa.</a:t>
            </a:r>
          </a:p>
          <a:p>
            <a:r>
              <a:rPr lang="en-US" dirty="0" smtClean="0"/>
              <a:t>They asked for responsible government.</a:t>
            </a:r>
          </a:p>
          <a:p>
            <a:r>
              <a:rPr lang="en-US" dirty="0" smtClean="0"/>
              <a:t>They asked for a wagon road across the prairies, through the mountains to link BC to the East of the Dominion.</a:t>
            </a:r>
          </a:p>
          <a:p>
            <a:r>
              <a:rPr lang="en-US" dirty="0" smtClean="0"/>
              <a:t>They asked for a road building campaign </a:t>
            </a:r>
          </a:p>
          <a:p>
            <a:r>
              <a:rPr lang="en-US" dirty="0" smtClean="0"/>
              <a:t>They asked the federal government to assume the provincial debt (over $1 000 000, a great deal of money at that time) </a:t>
            </a:r>
          </a:p>
          <a:p>
            <a:r>
              <a:rPr lang="en-US" dirty="0" smtClean="0"/>
              <a:t>They received even more than they asked for.</a:t>
            </a:r>
            <a:endParaRPr lang="en-US" dirty="0"/>
          </a:p>
        </p:txBody>
      </p:sp>
    </p:spTree>
    <p:extLst>
      <p:ext uri="{BB962C8B-B14F-4D97-AF65-F5344CB8AC3E}">
        <p14:creationId xmlns:p14="http://schemas.microsoft.com/office/powerpoint/2010/main" val="4273963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 of BC’s entry into Confederation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delegates were welcomed in Ottawa and received even better terms than they asked for.</a:t>
            </a:r>
          </a:p>
          <a:p>
            <a:r>
              <a:rPr lang="en-US" dirty="0" smtClean="0"/>
              <a:t>Macdonald was sick when they got there so George-Etienne Cartier negotiated with the delegation</a:t>
            </a:r>
          </a:p>
          <a:p>
            <a:r>
              <a:rPr lang="en-US" dirty="0" smtClean="0"/>
              <a:t>BC was offered a railway (instead of a wagon road) across the prairies and mountains, to link BC with the East. It was to be started in 2 years and completed by 10 years.</a:t>
            </a:r>
          </a:p>
          <a:p>
            <a:r>
              <a:rPr lang="en-US" dirty="0" smtClean="0"/>
              <a:t>BC would receive full provincial status and an annual subsidy of $35, 000, in addition to a grant of $.80 until the population reached 400 000.</a:t>
            </a:r>
          </a:p>
          <a:p>
            <a:r>
              <a:rPr lang="en-US" dirty="0" smtClean="0"/>
              <a:t>The federal government also agreed to assume the provinces debt.</a:t>
            </a:r>
          </a:p>
          <a:p>
            <a:r>
              <a:rPr lang="en-US" dirty="0" smtClean="0"/>
              <a:t>With the entry of BC into Confederation, Macdonald’s dream of “a Dominion from sea to sea”. Was finally realized</a:t>
            </a:r>
          </a:p>
          <a:p>
            <a:r>
              <a:rPr lang="en-US" dirty="0" smtClean="0"/>
              <a:t>On July 20 1871 British Columbia officially became part of the Dominion of Canada. </a:t>
            </a:r>
          </a:p>
          <a:p>
            <a:endParaRPr lang="en-US" dirty="0" smtClean="0"/>
          </a:p>
        </p:txBody>
      </p:sp>
    </p:spTree>
    <p:extLst>
      <p:ext uri="{BB962C8B-B14F-4D97-AF65-F5344CB8AC3E}">
        <p14:creationId xmlns:p14="http://schemas.microsoft.com/office/powerpoint/2010/main" val="2114964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dirty="0" smtClean="0"/>
              <a:t>Impact of Confederation on the indigenous people of BC</a:t>
            </a:r>
            <a:endParaRPr lang="en-US" sz="3200" dirty="0"/>
          </a:p>
        </p:txBody>
      </p:sp>
      <p:sp>
        <p:nvSpPr>
          <p:cNvPr id="3" name="Content Placeholder 2"/>
          <p:cNvSpPr>
            <a:spLocks noGrp="1"/>
          </p:cNvSpPr>
          <p:nvPr>
            <p:ph idx="1"/>
          </p:nvPr>
        </p:nvSpPr>
        <p:spPr>
          <a:xfrm>
            <a:off x="76200" y="1219200"/>
            <a:ext cx="8610600" cy="5791200"/>
          </a:xfrm>
        </p:spPr>
        <p:txBody>
          <a:bodyPr>
            <a:normAutofit fontScale="55000" lnSpcReduction="20000"/>
          </a:bodyPr>
          <a:lstStyle/>
          <a:p>
            <a:r>
              <a:rPr lang="en-US" dirty="0" smtClean="0"/>
              <a:t>Of the approximately 43 000 people in BC at the time of Confederation about 33 000 were indigenous. </a:t>
            </a:r>
          </a:p>
          <a:p>
            <a:r>
              <a:rPr lang="en-US" dirty="0" smtClean="0"/>
              <a:t>They were not consulted on whether or not BC should join the Dominion of Canada. </a:t>
            </a:r>
          </a:p>
          <a:p>
            <a:r>
              <a:rPr lang="en-US" dirty="0" smtClean="0"/>
              <a:t>The indigenous people were not made citizens of the Dominion and they did not get to vote. (indigenous people did not have the right to vote in BC’s provincial elections until 1949 and did not receive the right to vote in federal elections until 1960) </a:t>
            </a:r>
          </a:p>
          <a:p>
            <a:r>
              <a:rPr lang="en-US" dirty="0" smtClean="0"/>
              <a:t>It is believed that at least 35% of the indigenous population had died of small pox during the gold rush years.</a:t>
            </a:r>
          </a:p>
          <a:p>
            <a:r>
              <a:rPr lang="en-US" dirty="0" smtClean="0"/>
              <a:t>The decline of the fur trade and the expansion of European settlements also had a massive and negative impact on the ability of the indigenous people to maintain their traditional way of life. </a:t>
            </a:r>
          </a:p>
          <a:p>
            <a:r>
              <a:rPr lang="en-US" dirty="0" smtClean="0"/>
              <a:t>No treaties beyond those made by Sir James Douglas had been signed by the indigenous people East of the Rocky Mountains. </a:t>
            </a:r>
          </a:p>
          <a:p>
            <a:r>
              <a:rPr lang="en-US" dirty="0" smtClean="0"/>
              <a:t>They were forced onto smaller and smaller portions of land called reservations. </a:t>
            </a:r>
          </a:p>
          <a:p>
            <a:r>
              <a:rPr lang="en-US" dirty="0" smtClean="0"/>
              <a:t>The government began to pass laws designed to destroy the indigenous way of life. </a:t>
            </a:r>
          </a:p>
          <a:p>
            <a:r>
              <a:rPr lang="en-US" dirty="0" smtClean="0"/>
              <a:t>In 1884 the potlatch (a crucial part of the indigenous economic and social system) was banned.</a:t>
            </a:r>
          </a:p>
          <a:p>
            <a:r>
              <a:rPr lang="en-US" dirty="0" smtClean="0"/>
              <a:t>Some indigenous people continued to practice the traditions of the potlatch and other traditional activities in secret, however in the 1920’s the government began to arrest indigenous people’s they caught, seizing masks and other necessary objects used in ceremony. </a:t>
            </a:r>
          </a:p>
          <a:p>
            <a:r>
              <a:rPr lang="en-US" dirty="0" smtClean="0"/>
              <a:t>The ban against the potlatch was not lifted until 1951.</a:t>
            </a:r>
            <a:endParaRPr lang="en-US" dirty="0"/>
          </a:p>
        </p:txBody>
      </p:sp>
    </p:spTree>
    <p:extLst>
      <p:ext uri="{BB962C8B-B14F-4D97-AF65-F5344CB8AC3E}">
        <p14:creationId xmlns:p14="http://schemas.microsoft.com/office/powerpoint/2010/main" val="110674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Greatest Land Deal Ever</a:t>
            </a:r>
            <a:endParaRPr lang="en-CA" dirty="0"/>
          </a:p>
        </p:txBody>
      </p:sp>
      <p:sp>
        <p:nvSpPr>
          <p:cNvPr id="3" name="Content Placeholder 2"/>
          <p:cNvSpPr>
            <a:spLocks noGrp="1"/>
          </p:cNvSpPr>
          <p:nvPr>
            <p:ph idx="1"/>
          </p:nvPr>
        </p:nvSpPr>
        <p:spPr>
          <a:xfrm>
            <a:off x="457200" y="1219200"/>
            <a:ext cx="8229600" cy="5638800"/>
          </a:xfrm>
        </p:spPr>
        <p:txBody>
          <a:bodyPr>
            <a:normAutofit fontScale="55000" lnSpcReduction="20000"/>
          </a:bodyPr>
          <a:lstStyle/>
          <a:p>
            <a:r>
              <a:rPr lang="en-US" dirty="0" smtClean="0"/>
              <a:t>The Hudson’s Bay Co. owned the vast territory known as </a:t>
            </a:r>
            <a:r>
              <a:rPr lang="en-US" b="1" i="1" dirty="0" smtClean="0"/>
              <a:t>Rupert’s Land</a:t>
            </a:r>
            <a:r>
              <a:rPr lang="en-US" dirty="0" smtClean="0"/>
              <a:t> since 1670. </a:t>
            </a:r>
            <a:endParaRPr lang="en-CA" dirty="0" smtClean="0"/>
          </a:p>
          <a:p>
            <a:r>
              <a:rPr lang="en-US" dirty="0" smtClean="0"/>
              <a:t>This included all the land drained by the rivers that flowed into Hudson Bay. </a:t>
            </a:r>
          </a:p>
          <a:p>
            <a:r>
              <a:rPr lang="en-US" dirty="0" smtClean="0"/>
              <a:t>The Hudson’s Bay Co. land included the Red River Settlement around Fort Garry (near Winnipeg) </a:t>
            </a:r>
          </a:p>
          <a:p>
            <a:r>
              <a:rPr lang="en-US" dirty="0" smtClean="0"/>
              <a:t>The settlement was home to about 12 000 people and they did not like the way they were being governed by the Hudson’s Bay Co. </a:t>
            </a:r>
          </a:p>
          <a:p>
            <a:r>
              <a:rPr lang="en-US" dirty="0" smtClean="0"/>
              <a:t>They wanted to be part of Canada and enjoy the rights and privileges of British subjects. </a:t>
            </a:r>
          </a:p>
          <a:p>
            <a:r>
              <a:rPr lang="en-US" dirty="0" smtClean="0"/>
              <a:t>Canada’s new Prime Minister John A. Macdonald was worried that the US would move into the territory if Britain did not take action.</a:t>
            </a:r>
            <a:endParaRPr lang="en-US" dirty="0"/>
          </a:p>
          <a:p>
            <a:r>
              <a:rPr lang="en-US" dirty="0" smtClean="0"/>
              <a:t>Canada sent delegates to England to se if the Company would sell to Canada</a:t>
            </a:r>
          </a:p>
          <a:p>
            <a:r>
              <a:rPr lang="en-US" dirty="0" smtClean="0"/>
              <a:t>Eventually a price was agreed upon. The Hudson’s Bay Co. Would be paid 300 000 pounds and keep 5% of the fertile land (about 2.5 million hectares, some of which would eventually be sold off to settlers)</a:t>
            </a:r>
          </a:p>
          <a:p>
            <a:r>
              <a:rPr lang="en-US" dirty="0" smtClean="0"/>
              <a:t>The company was also allowed to keep its trading posts and the land immediately around them. </a:t>
            </a:r>
          </a:p>
          <a:p>
            <a:r>
              <a:rPr lang="en-US" dirty="0" smtClean="0"/>
              <a:t>The British government also gave the North-Western Territories to Canada.</a:t>
            </a:r>
          </a:p>
          <a:p>
            <a:r>
              <a:rPr lang="en-US" dirty="0" smtClean="0"/>
              <a:t>The whole region was renamed the North West Territories and was transferred to Canada in 1869. </a:t>
            </a:r>
          </a:p>
          <a:p>
            <a:r>
              <a:rPr lang="en-US" dirty="0" smtClean="0"/>
              <a:t>The region would be governed by a Lieutenant-Governor and council appointed by the federal government. </a:t>
            </a:r>
          </a:p>
          <a:p>
            <a:r>
              <a:rPr lang="en-US" dirty="0" smtClean="0"/>
              <a:t>Before its third birthday Canada stretched almost from sea to sea.</a:t>
            </a:r>
          </a:p>
        </p:txBody>
      </p:sp>
    </p:spTree>
    <p:extLst>
      <p:ext uri="{BB962C8B-B14F-4D97-AF65-F5344CB8AC3E}">
        <p14:creationId xmlns:p14="http://schemas.microsoft.com/office/powerpoint/2010/main" val="2209109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Confederation and Prince Edward Island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1867, PEI turned down the opportunity to join Confederation. Over the next six years they began to re-think their position.</a:t>
            </a:r>
          </a:p>
          <a:p>
            <a:r>
              <a:rPr lang="en-US" dirty="0" smtClean="0"/>
              <a:t>By 1873, PEI was heavily in debt due to the construction of a railway. This would require PEI raising taxes unless they joined Confederation and passed on part of the railway bill to the federal government. </a:t>
            </a:r>
          </a:p>
          <a:p>
            <a:r>
              <a:rPr lang="en-US" dirty="0" smtClean="0"/>
              <a:t>Canada wanted PEI to join as they feared that otherwise the USA would use PEI as an American base to attack Canada from. </a:t>
            </a:r>
          </a:p>
          <a:p>
            <a:r>
              <a:rPr lang="en-US" dirty="0" smtClean="0"/>
              <a:t>On July 1, 1873 PEI Confederates with the rest of Canada.</a:t>
            </a:r>
          </a:p>
          <a:p>
            <a:r>
              <a:rPr lang="en-US" dirty="0" smtClean="0"/>
              <a:t>Canada provided $800 000 to buy land on the Island from absentee landlords, took over the provinces debt (including debt generated by building the railway) promised a year round ferry boat service from the mainland to PEI as well as a telegraph service.</a:t>
            </a:r>
            <a:endParaRPr lang="en-US" dirty="0"/>
          </a:p>
        </p:txBody>
      </p:sp>
    </p:spTree>
    <p:extLst>
      <p:ext uri="{BB962C8B-B14F-4D97-AF65-F5344CB8AC3E}">
        <p14:creationId xmlns:p14="http://schemas.microsoft.com/office/powerpoint/2010/main" val="1126121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Dreams of Railways</a:t>
            </a:r>
            <a:endParaRPr lang="en-US" dirty="0"/>
          </a:p>
        </p:txBody>
      </p:sp>
      <p:sp>
        <p:nvSpPr>
          <p:cNvPr id="3" name="Content Placeholder 2"/>
          <p:cNvSpPr>
            <a:spLocks noGrp="1"/>
          </p:cNvSpPr>
          <p:nvPr>
            <p:ph idx="1"/>
          </p:nvPr>
        </p:nvSpPr>
        <p:spPr/>
        <p:txBody>
          <a:bodyPr>
            <a:normAutofit fontScale="92500"/>
          </a:bodyPr>
          <a:lstStyle/>
          <a:p>
            <a:r>
              <a:rPr lang="en-US" dirty="0" smtClean="0"/>
              <a:t>John A. Macdonald wanted to link Canada’s east and west coasts through rail. He believed that a railway would encourage western expansion and increase the rate of settlement by moving settlers west and providing farm products to eastern markets. </a:t>
            </a:r>
          </a:p>
          <a:p>
            <a:r>
              <a:rPr lang="en-US" dirty="0" smtClean="0"/>
              <a:t>Building a transcontinental railway is a epic task. The terrain was difficult and often dangerous, and it would be very expensive to build.</a:t>
            </a:r>
          </a:p>
          <a:p>
            <a:endParaRPr lang="en-US" dirty="0"/>
          </a:p>
        </p:txBody>
      </p:sp>
    </p:spTree>
    <p:extLst>
      <p:ext uri="{BB962C8B-B14F-4D97-AF65-F5344CB8AC3E}">
        <p14:creationId xmlns:p14="http://schemas.microsoft.com/office/powerpoint/2010/main" val="813780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Pacific Railway Company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Pacific Railway Company led by Sir Hugh Allan and a group of businessmen formed the Pacific Railway Co.</a:t>
            </a:r>
          </a:p>
          <a:p>
            <a:r>
              <a:rPr lang="en-US" dirty="0" smtClean="0"/>
              <a:t>They were initially selected to build this massive rail system. </a:t>
            </a:r>
          </a:p>
          <a:p>
            <a:r>
              <a:rPr lang="en-US" dirty="0" smtClean="0"/>
              <a:t>However they lost their place when it became known that they had donated large sums of money to Macdonald’s government.</a:t>
            </a:r>
          </a:p>
          <a:p>
            <a:r>
              <a:rPr lang="en-US" dirty="0" smtClean="0"/>
              <a:t>This made it look as if the government had been bribed to select their company to win the contract.</a:t>
            </a:r>
          </a:p>
          <a:p>
            <a:r>
              <a:rPr lang="en-US" dirty="0" smtClean="0"/>
              <a:t>This becomes known as the </a:t>
            </a:r>
            <a:r>
              <a:rPr lang="en-US" b="1" i="1" u="sng" dirty="0" smtClean="0"/>
              <a:t>Pacific Scandal</a:t>
            </a:r>
          </a:p>
          <a:p>
            <a:r>
              <a:rPr lang="en-US" dirty="0" smtClean="0"/>
              <a:t>Ultimately </a:t>
            </a:r>
            <a:r>
              <a:rPr lang="en-US" dirty="0" smtClean="0"/>
              <a:t>the Pacific Scandal forced Macdonald and his Conservatives to resign from office in 1873. </a:t>
            </a:r>
          </a:p>
          <a:p>
            <a:r>
              <a:rPr lang="en-US" dirty="0" smtClean="0"/>
              <a:t>The Liberals remain in power for the next five years.</a:t>
            </a:r>
          </a:p>
          <a:p>
            <a:r>
              <a:rPr lang="en-US" dirty="0" smtClean="0"/>
              <a:t>Alexander Mackenzie became Canada’s second Prime Minister.</a:t>
            </a:r>
          </a:p>
          <a:p>
            <a:r>
              <a:rPr lang="en-US" dirty="0" smtClean="0"/>
              <a:t>The Liberals </a:t>
            </a:r>
            <a:r>
              <a:rPr lang="en-US" dirty="0" smtClean="0"/>
              <a:t>were </a:t>
            </a:r>
            <a:r>
              <a:rPr lang="en-US" dirty="0" smtClean="0"/>
              <a:t>interested in building a railway</a:t>
            </a:r>
            <a:r>
              <a:rPr lang="en-US" dirty="0" smtClean="0"/>
              <a:t>, but </a:t>
            </a:r>
            <a:r>
              <a:rPr lang="en-US" dirty="0" smtClean="0"/>
              <a:t>they were not interested in paying for all of it at once. So they decided to build it a little bit at a time.</a:t>
            </a:r>
          </a:p>
          <a:p>
            <a:r>
              <a:rPr lang="en-US" dirty="0" smtClean="0"/>
              <a:t>The Liberals lost the election of 1878 and Macdonald returned to lead Canada as PM</a:t>
            </a:r>
            <a:endParaRPr lang="en-US" dirty="0"/>
          </a:p>
        </p:txBody>
      </p:sp>
    </p:spTree>
    <p:extLst>
      <p:ext uri="{BB962C8B-B14F-4D97-AF65-F5344CB8AC3E}">
        <p14:creationId xmlns:p14="http://schemas.microsoft.com/office/powerpoint/2010/main" val="2280619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Policy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National Policy put forward by the Conservatives under Macdonald was a three pillar strategy.</a:t>
            </a:r>
          </a:p>
          <a:p>
            <a:r>
              <a:rPr lang="en-US" dirty="0" smtClean="0"/>
              <a:t>1. To keep less expensive American goods out of Canada and to encourage Canadians to buy Canadian made products. (this means raising tariffs on trade)</a:t>
            </a:r>
          </a:p>
          <a:p>
            <a:r>
              <a:rPr lang="en-US" dirty="0" smtClean="0"/>
              <a:t>2. To fill up the prairies with settlers (the hope was that they would buy products from the East of Canada and sell their agricultural products to the East in a beautiful balance of trade and return)</a:t>
            </a:r>
          </a:p>
          <a:p>
            <a:r>
              <a:rPr lang="en-US" dirty="0" smtClean="0"/>
              <a:t>3. And maybe the most important (as the other two depend on it) the Construction of the Railway.</a:t>
            </a:r>
            <a:endParaRPr lang="en-US" dirty="0"/>
          </a:p>
        </p:txBody>
      </p:sp>
    </p:spTree>
    <p:extLst>
      <p:ext uri="{BB962C8B-B14F-4D97-AF65-F5344CB8AC3E}">
        <p14:creationId xmlns:p14="http://schemas.microsoft.com/office/powerpoint/2010/main" val="279713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Policy</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Not everyone supported the National Policy, it encouraged an east-west flow to the economy. Natural resources moved into central Canada and manufactured goods moved out.</a:t>
            </a:r>
          </a:p>
          <a:p>
            <a:r>
              <a:rPr lang="en-US" dirty="0" smtClean="0"/>
              <a:t>One of the problems with the economy of the new nation, was that many provinces produced the same goods. </a:t>
            </a:r>
          </a:p>
          <a:p>
            <a:r>
              <a:rPr lang="en-US" dirty="0" smtClean="0"/>
              <a:t>The Atlantic provinces particularly did not like the National policy. It was better for them to trade North to South with the USA and there was a history of trade between the Maritimes and the </a:t>
            </a:r>
            <a:r>
              <a:rPr lang="en-US" dirty="0" smtClean="0"/>
              <a:t>US.</a:t>
            </a:r>
          </a:p>
          <a:p>
            <a:r>
              <a:rPr lang="en-US" dirty="0" smtClean="0"/>
              <a:t> </a:t>
            </a:r>
            <a:r>
              <a:rPr lang="en-US" dirty="0"/>
              <a:t>I</a:t>
            </a:r>
            <a:r>
              <a:rPr lang="en-US" dirty="0" smtClean="0"/>
              <a:t>t </a:t>
            </a:r>
            <a:r>
              <a:rPr lang="en-US" dirty="0" smtClean="0"/>
              <a:t>was also cheaper for </a:t>
            </a:r>
            <a:r>
              <a:rPr lang="en-US" dirty="0" smtClean="0"/>
              <a:t>the Atlantic provinces </a:t>
            </a:r>
            <a:r>
              <a:rPr lang="en-US" dirty="0" smtClean="0"/>
              <a:t>to send their goods to the </a:t>
            </a:r>
            <a:r>
              <a:rPr lang="en-US" dirty="0" smtClean="0"/>
              <a:t>south, than it was to transport them into the rest of Canada, particularly befor</a:t>
            </a:r>
            <a:r>
              <a:rPr lang="en-US" dirty="0" smtClean="0"/>
              <a:t>e their was a railroad to connect the east of Canada with the west. </a:t>
            </a:r>
            <a:endParaRPr lang="en-US" dirty="0"/>
          </a:p>
        </p:txBody>
      </p:sp>
    </p:spTree>
    <p:extLst>
      <p:ext uri="{BB962C8B-B14F-4D97-AF65-F5344CB8AC3E}">
        <p14:creationId xmlns:p14="http://schemas.microsoft.com/office/powerpoint/2010/main" val="3753868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Policy Continued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The National Policy allowed the continuation of the massive railway project necessary to connect Canada from </a:t>
            </a:r>
            <a:r>
              <a:rPr lang="en-US" dirty="0" smtClean="0"/>
              <a:t>“sea </a:t>
            </a:r>
            <a:r>
              <a:rPr lang="en-US" dirty="0" smtClean="0"/>
              <a:t>to sea” </a:t>
            </a:r>
          </a:p>
          <a:p>
            <a:r>
              <a:rPr lang="en-US" dirty="0" smtClean="0"/>
              <a:t>In 1880 George Stephen and Donald A. Smith were in charge of the new </a:t>
            </a:r>
            <a:r>
              <a:rPr lang="en-US" b="1" dirty="0" smtClean="0"/>
              <a:t>Canadian Pacific Railway Company</a:t>
            </a:r>
            <a:r>
              <a:rPr lang="en-US" dirty="0" smtClean="0"/>
              <a:t>. They worked out a deal with the Conservative government; in return for building the railway they would get to own and operate it, and the government would give them 10 million hectares of land (to be sold to settlers) to raise money for the company. </a:t>
            </a:r>
          </a:p>
          <a:p>
            <a:r>
              <a:rPr lang="en-US" dirty="0" smtClean="0"/>
              <a:t>They company also received the 1100km of railway that had already been finished. </a:t>
            </a:r>
          </a:p>
          <a:p>
            <a:r>
              <a:rPr lang="en-US" dirty="0" smtClean="0"/>
              <a:t>The Conservative government gave the company a 20 year monopoly of east-west rail traffic in the Southern part of the Prairies.</a:t>
            </a:r>
          </a:p>
          <a:p>
            <a:r>
              <a:rPr lang="en-US" dirty="0" smtClean="0"/>
              <a:t>The Company was allowed to ship all materials needed for the railway (steel tracks, spikes etc.) tax-free, forever. </a:t>
            </a:r>
            <a:endParaRPr lang="en-US" dirty="0"/>
          </a:p>
          <a:p>
            <a:r>
              <a:rPr lang="en-US" dirty="0" smtClean="0"/>
              <a:t>In return the Company promised to complete rail service to BC in 10 years (about 3024 km of track would be needed to accomplish this).</a:t>
            </a:r>
          </a:p>
          <a:p>
            <a:endParaRPr lang="en-US" b="1" dirty="0" smtClean="0"/>
          </a:p>
          <a:p>
            <a:pPr marL="0" indent="0">
              <a:buNone/>
            </a:pPr>
            <a:endParaRPr lang="en-US" dirty="0"/>
          </a:p>
        </p:txBody>
      </p:sp>
    </p:spTree>
    <p:extLst>
      <p:ext uri="{BB962C8B-B14F-4D97-AF65-F5344CB8AC3E}">
        <p14:creationId xmlns:p14="http://schemas.microsoft.com/office/powerpoint/2010/main" val="2184785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CPR building difficulties</a:t>
            </a:r>
            <a:endParaRPr lang="en-US" dirty="0"/>
          </a:p>
        </p:txBody>
      </p:sp>
      <p:sp>
        <p:nvSpPr>
          <p:cNvPr id="3" name="Content Placeholder 2"/>
          <p:cNvSpPr>
            <a:spLocks noGrp="1"/>
          </p:cNvSpPr>
          <p:nvPr>
            <p:ph idx="1"/>
          </p:nvPr>
        </p:nvSpPr>
        <p:spPr>
          <a:xfrm>
            <a:off x="0" y="1219200"/>
            <a:ext cx="9144000" cy="5638800"/>
          </a:xfrm>
        </p:spPr>
        <p:txBody>
          <a:bodyPr>
            <a:normAutofit fontScale="62500" lnSpcReduction="20000"/>
          </a:bodyPr>
          <a:lstStyle/>
          <a:p>
            <a:r>
              <a:rPr lang="en-US" dirty="0" smtClean="0"/>
              <a:t>The CPR hired William Van Horne to supervise the construction of the railway. </a:t>
            </a:r>
          </a:p>
          <a:p>
            <a:r>
              <a:rPr lang="en-US" dirty="0" smtClean="0"/>
              <a:t>The geography of Canada was a huge problem for Van Horne. </a:t>
            </a:r>
          </a:p>
          <a:p>
            <a:r>
              <a:rPr lang="en-US" dirty="0" smtClean="0"/>
              <a:t>The Prairies were easy, however Northern Ontario and the Rocky Mountains were significantly more challenging. </a:t>
            </a:r>
          </a:p>
          <a:p>
            <a:r>
              <a:rPr lang="en-US" dirty="0" smtClean="0"/>
              <a:t>Van Horne decided to begin work at several locations.</a:t>
            </a:r>
          </a:p>
          <a:p>
            <a:r>
              <a:rPr lang="en-US" dirty="0" smtClean="0"/>
              <a:t>One team started in Northern Ontario and worked toward Winnipeg.</a:t>
            </a:r>
          </a:p>
          <a:p>
            <a:r>
              <a:rPr lang="en-US" dirty="0" smtClean="0"/>
              <a:t>Other teams started building from the Pacific coast and from Winnipeg to towards the mountains.</a:t>
            </a:r>
          </a:p>
          <a:p>
            <a:r>
              <a:rPr lang="en-US" dirty="0" smtClean="0"/>
              <a:t>In the mountains railway gangs were building both east and west.</a:t>
            </a:r>
          </a:p>
          <a:p>
            <a:r>
              <a:rPr lang="en-US" dirty="0" smtClean="0"/>
              <a:t>Van Horne called the region north of Lake Superior “two hundred miles of engineering impossibility” workers had to cut down hills, blast through granite lower the levels of lakes and fill in swamps. They also had to deal with the mosquitoes (not a good time)</a:t>
            </a:r>
          </a:p>
          <a:p>
            <a:r>
              <a:rPr lang="en-US" dirty="0" smtClean="0"/>
              <a:t>Northern Ontario rock took $7.5 million worth of dynamite to move through. </a:t>
            </a:r>
          </a:p>
          <a:p>
            <a:r>
              <a:rPr lang="en-US" dirty="0" smtClean="0"/>
              <a:t>North of Lake Superior nitroglycerine was used every day. It was so dangerous it could not be transported by wagon and workers were forced to carry it in bottles strapped to their bodies. </a:t>
            </a:r>
          </a:p>
          <a:p>
            <a:r>
              <a:rPr lang="en-US" dirty="0" smtClean="0"/>
              <a:t>In one stretch of 80 km over 30 workers died killed by explosions or falling rocks.</a:t>
            </a:r>
          </a:p>
          <a:p>
            <a:endParaRPr lang="en-US" dirty="0"/>
          </a:p>
        </p:txBody>
      </p:sp>
    </p:spTree>
    <p:extLst>
      <p:ext uri="{BB962C8B-B14F-4D97-AF65-F5344CB8AC3E}">
        <p14:creationId xmlns:p14="http://schemas.microsoft.com/office/powerpoint/2010/main" val="1235839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Crossing the Mountains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BC section was the most difficult and </a:t>
            </a:r>
            <a:r>
              <a:rPr lang="en-US" dirty="0" smtClean="0"/>
              <a:t>dangerous part of the railway </a:t>
            </a:r>
            <a:r>
              <a:rPr lang="en-US" dirty="0" smtClean="0"/>
              <a:t>to build. </a:t>
            </a:r>
          </a:p>
          <a:p>
            <a:r>
              <a:rPr lang="en-US" dirty="0" smtClean="0"/>
              <a:t>To cross the mountains they had to build trestles over the river canyons. They were scary.</a:t>
            </a:r>
          </a:p>
          <a:p>
            <a:r>
              <a:rPr lang="en-US" dirty="0" smtClean="0"/>
              <a:t>In some places the railway had to go along the edges of cliffs one ledge was less than 60cm wide and all supplies had to be brought over that trail. It was so scary the workers would hang on to the tails of their horses and sometimes close their eyes until they were through. </a:t>
            </a:r>
          </a:p>
          <a:p>
            <a:r>
              <a:rPr lang="en-US" dirty="0" smtClean="0"/>
              <a:t>It was so dangerous that some people claimed  that “every kilometer of tunnel and track was stained with blood along the BC section of the line” (most of it Chinese)</a:t>
            </a:r>
          </a:p>
        </p:txBody>
      </p:sp>
    </p:spTree>
    <p:extLst>
      <p:ext uri="{BB962C8B-B14F-4D97-AF65-F5344CB8AC3E}">
        <p14:creationId xmlns:p14="http://schemas.microsoft.com/office/powerpoint/2010/main" val="1110196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Spike</a:t>
            </a:r>
            <a:endParaRPr lang="en-US" dirty="0"/>
          </a:p>
        </p:txBody>
      </p:sp>
      <p:sp>
        <p:nvSpPr>
          <p:cNvPr id="3" name="Content Placeholder 2"/>
          <p:cNvSpPr>
            <a:spLocks noGrp="1"/>
          </p:cNvSpPr>
          <p:nvPr>
            <p:ph idx="1"/>
          </p:nvPr>
        </p:nvSpPr>
        <p:spPr/>
        <p:txBody>
          <a:bodyPr/>
          <a:lstStyle/>
          <a:p>
            <a:r>
              <a:rPr lang="en-US" dirty="0" smtClean="0"/>
              <a:t>The last railway spike was driven at 9:22 am. On 7 November 1885 in the Eagle Pass in </a:t>
            </a:r>
            <a:r>
              <a:rPr lang="en-US" dirty="0" err="1" smtClean="0"/>
              <a:t>Craigellachie</a:t>
            </a:r>
            <a:r>
              <a:rPr lang="en-US" dirty="0" smtClean="0"/>
              <a:t> BC. Donald Smith drove in the spike and </a:t>
            </a:r>
            <a:r>
              <a:rPr lang="en-US" dirty="0" smtClean="0"/>
              <a:t>finally Montreal </a:t>
            </a:r>
            <a:r>
              <a:rPr lang="en-US" dirty="0" smtClean="0"/>
              <a:t>and the Pacific were linked by rail.</a:t>
            </a:r>
          </a:p>
          <a:p>
            <a:r>
              <a:rPr lang="en-US" dirty="0" smtClean="0"/>
              <a:t>The company had been given 10 years to complete the railway. They did it in 5. </a:t>
            </a:r>
          </a:p>
          <a:p>
            <a:endParaRPr lang="en-US" dirty="0"/>
          </a:p>
        </p:txBody>
      </p:sp>
    </p:spTree>
    <p:extLst>
      <p:ext uri="{BB962C8B-B14F-4D97-AF65-F5344CB8AC3E}">
        <p14:creationId xmlns:p14="http://schemas.microsoft.com/office/powerpoint/2010/main" val="2095484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Railway Workers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order to keep down costs the CPR brought several thousand Chinese workers to Canada.</a:t>
            </a:r>
          </a:p>
          <a:p>
            <a:r>
              <a:rPr lang="en-US" dirty="0" smtClean="0"/>
              <a:t>They worked on the BC stretch of the railway.</a:t>
            </a:r>
          </a:p>
          <a:p>
            <a:r>
              <a:rPr lang="en-US" dirty="0" smtClean="0"/>
              <a:t>The workers were mostly landless peasants.</a:t>
            </a:r>
          </a:p>
          <a:p>
            <a:r>
              <a:rPr lang="en-US" dirty="0" smtClean="0"/>
              <a:t>These men had to leave behind their wives and children.</a:t>
            </a:r>
          </a:p>
          <a:p>
            <a:r>
              <a:rPr lang="en-US" dirty="0" smtClean="0"/>
              <a:t>They believed that if they worked hard in what they called “Gum San” ( The Golden Mountain) they would be able to buy their own land when they returned to China.</a:t>
            </a:r>
            <a:r>
              <a:rPr lang="en-US" dirty="0"/>
              <a:t> </a:t>
            </a:r>
          </a:p>
          <a:p>
            <a:r>
              <a:rPr lang="en-US" dirty="0" smtClean="0"/>
              <a:t>They were willing to work hard and were paid ½ of what other workers were paid. </a:t>
            </a:r>
          </a:p>
          <a:p>
            <a:endParaRPr lang="en-US" dirty="0" smtClean="0"/>
          </a:p>
        </p:txBody>
      </p:sp>
    </p:spTree>
    <p:extLst>
      <p:ext uri="{BB962C8B-B14F-4D97-AF65-F5344CB8AC3E}">
        <p14:creationId xmlns:p14="http://schemas.microsoft.com/office/powerpoint/2010/main" val="1003196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 at Red River</a:t>
            </a:r>
            <a:endParaRPr lang="en-CA" dirty="0"/>
          </a:p>
        </p:txBody>
      </p:sp>
      <p:sp>
        <p:nvSpPr>
          <p:cNvPr id="3" name="Content Placeholder 2"/>
          <p:cNvSpPr>
            <a:spLocks noGrp="1"/>
          </p:cNvSpPr>
          <p:nvPr>
            <p:ph idx="1"/>
          </p:nvPr>
        </p:nvSpPr>
        <p:spPr/>
        <p:txBody>
          <a:bodyPr>
            <a:normAutofit fontScale="55000" lnSpcReduction="20000"/>
          </a:bodyPr>
          <a:lstStyle/>
          <a:p>
            <a:r>
              <a:rPr lang="en-US" dirty="0" smtClean="0"/>
              <a:t>In the 1860’s there were very few European settlements of any significant size. </a:t>
            </a:r>
          </a:p>
          <a:p>
            <a:r>
              <a:rPr lang="en-US" dirty="0" smtClean="0"/>
              <a:t>One of the largest settlements was at the Red River.</a:t>
            </a:r>
          </a:p>
          <a:p>
            <a:r>
              <a:rPr lang="en-US" dirty="0" smtClean="0"/>
              <a:t>Many of these settlers were farmers or merchants.</a:t>
            </a:r>
          </a:p>
          <a:p>
            <a:r>
              <a:rPr lang="en-US" dirty="0" smtClean="0"/>
              <a:t>The largest group of people living in the Red River Settlement were Metis. The Metis nation originated in western Canada during the fur trade.</a:t>
            </a:r>
          </a:p>
          <a:p>
            <a:r>
              <a:rPr lang="en-US" dirty="0" smtClean="0"/>
              <a:t>The Metis were a combination of indigenous and European heritage. </a:t>
            </a:r>
          </a:p>
          <a:p>
            <a:r>
              <a:rPr lang="en-US" dirty="0" smtClean="0"/>
              <a:t>They had a distinct culture and were instrumental to the fur trade.</a:t>
            </a:r>
          </a:p>
          <a:p>
            <a:r>
              <a:rPr lang="en-US" dirty="0" smtClean="0"/>
              <a:t>The buffalo hunt was instrumental to the traditional Metis way of life. </a:t>
            </a:r>
          </a:p>
          <a:p>
            <a:r>
              <a:rPr lang="en-US" dirty="0" smtClean="0"/>
              <a:t>During part of the year they left their farms and followed the herds of buffalo.</a:t>
            </a:r>
          </a:p>
          <a:p>
            <a:r>
              <a:rPr lang="en-US" dirty="0" smtClean="0"/>
              <a:t>This provided them with their main source of income.</a:t>
            </a:r>
          </a:p>
          <a:p>
            <a:r>
              <a:rPr lang="en-US" dirty="0" smtClean="0"/>
              <a:t>They sold the hides and meat to the Hudson's Bay Company and supplied fur traders with pemmican. </a:t>
            </a:r>
          </a:p>
          <a:p>
            <a:r>
              <a:rPr lang="en-US" dirty="0" smtClean="0"/>
              <a:t>Because the Metis spoke French, English and often indigenous languages, they were used as agents between indigenous groups and Europeans. </a:t>
            </a:r>
          </a:p>
          <a:p>
            <a:r>
              <a:rPr lang="en-US" dirty="0" smtClean="0"/>
              <a:t>Many journeys into western Canada would have been impossible without the help of the Metis. </a:t>
            </a:r>
            <a:endParaRPr lang="en-CA" dirty="0"/>
          </a:p>
        </p:txBody>
      </p:sp>
    </p:spTree>
    <p:extLst>
      <p:ext uri="{BB962C8B-B14F-4D97-AF65-F5344CB8AC3E}">
        <p14:creationId xmlns:p14="http://schemas.microsoft.com/office/powerpoint/2010/main" val="42291294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Chinese Rail-workers</a:t>
            </a:r>
            <a:endParaRPr lang="en-US" dirty="0"/>
          </a:p>
        </p:txBody>
      </p:sp>
      <p:sp>
        <p:nvSpPr>
          <p:cNvPr id="3" name="Content Placeholder 2"/>
          <p:cNvSpPr>
            <a:spLocks noGrp="1"/>
          </p:cNvSpPr>
          <p:nvPr>
            <p:ph idx="1"/>
          </p:nvPr>
        </p:nvSpPr>
        <p:spPr>
          <a:xfrm>
            <a:off x="457200" y="1219200"/>
            <a:ext cx="8229600" cy="5638800"/>
          </a:xfrm>
        </p:spPr>
        <p:txBody>
          <a:bodyPr>
            <a:normAutofit fontScale="70000" lnSpcReduction="20000"/>
          </a:bodyPr>
          <a:lstStyle/>
          <a:p>
            <a:r>
              <a:rPr lang="en-US" dirty="0" smtClean="0"/>
              <a:t>The Chinese workers lived in separate camps. </a:t>
            </a:r>
          </a:p>
          <a:p>
            <a:r>
              <a:rPr lang="en-US" dirty="0" smtClean="0"/>
              <a:t>They were primarily fed; rice, salmon and tea. </a:t>
            </a:r>
          </a:p>
          <a:p>
            <a:r>
              <a:rPr lang="en-US" dirty="0" smtClean="0"/>
              <a:t>Chinese workers often developed scurvy (a vitamin deficiency disease, brought about by too few fruits and vegetables in a diet) </a:t>
            </a:r>
          </a:p>
          <a:p>
            <a:r>
              <a:rPr lang="en-US" dirty="0" smtClean="0"/>
              <a:t>There were no doctors and many Chinese workers died in the camps.</a:t>
            </a:r>
          </a:p>
          <a:p>
            <a:r>
              <a:rPr lang="en-US" dirty="0" smtClean="0"/>
              <a:t>The Chinese were treated very badly. Racism was common. The Chinese workers were often accused of taking jobs away from white workers.</a:t>
            </a:r>
          </a:p>
          <a:p>
            <a:r>
              <a:rPr lang="en-US" dirty="0" smtClean="0"/>
              <a:t>Railway officials usually gave the most dangerous jobs to Chinese workers. </a:t>
            </a:r>
          </a:p>
          <a:p>
            <a:r>
              <a:rPr lang="en-US" dirty="0" smtClean="0"/>
              <a:t>Many of them fell to their deaths hauling supplies up the Fraser River.</a:t>
            </a:r>
          </a:p>
          <a:p>
            <a:r>
              <a:rPr lang="en-US" dirty="0" smtClean="0"/>
              <a:t>Many more died in blasting accidents and rock slides.</a:t>
            </a:r>
          </a:p>
          <a:p>
            <a:r>
              <a:rPr lang="en-US" dirty="0" smtClean="0"/>
              <a:t>They were paid $25 a month and most of their wages went to pay for their food and shelter (deducted from their wages)</a:t>
            </a:r>
          </a:p>
          <a:p>
            <a:r>
              <a:rPr lang="en-US" dirty="0" smtClean="0"/>
              <a:t>Very few of these workers were ever able to save enough to return to China and realize the dream that had brought them to Canada. </a:t>
            </a:r>
            <a:endParaRPr lang="en-US" dirty="0"/>
          </a:p>
        </p:txBody>
      </p:sp>
    </p:spTree>
    <p:extLst>
      <p:ext uri="{BB962C8B-B14F-4D97-AF65-F5344CB8AC3E}">
        <p14:creationId xmlns:p14="http://schemas.microsoft.com/office/powerpoint/2010/main" val="30869449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Workers in Canada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1872 the Chinese (and indigenous people lost the right to vote)</a:t>
            </a:r>
          </a:p>
          <a:p>
            <a:r>
              <a:rPr lang="en-US" dirty="0" smtClean="0"/>
              <a:t>The Chinese do not get the right to vote in Canada until 1947.</a:t>
            </a:r>
            <a:endParaRPr lang="en-US" dirty="0"/>
          </a:p>
          <a:p>
            <a:r>
              <a:rPr lang="en-US" dirty="0" smtClean="0"/>
              <a:t>In 1885 the government imposes a “head tax” on the Chinese immigrating to Canada (this is only imposed on the Chinese) </a:t>
            </a:r>
          </a:p>
          <a:p>
            <a:r>
              <a:rPr lang="en-US" dirty="0" smtClean="0"/>
              <a:t>The tax starts relatively low at $50 but goes up in 1900 and again in 1903 ultimately it is increased  to $500 (about the cost of a house at this time)</a:t>
            </a:r>
          </a:p>
          <a:p>
            <a:r>
              <a:rPr lang="en-US" dirty="0" smtClean="0"/>
              <a:t>In Vancouver in 1907 the white residents led a race riot through the Chinese section of town.</a:t>
            </a:r>
          </a:p>
          <a:p>
            <a:r>
              <a:rPr lang="en-US" dirty="0" smtClean="0"/>
              <a:t>Partially in response to the riot in 1908 laws were put in place that further limited Chinese immigration.</a:t>
            </a:r>
          </a:p>
          <a:p>
            <a:r>
              <a:rPr lang="en-US" dirty="0" smtClean="0"/>
              <a:t>In 1923 the Exclusion Act is passed which virtually stops Chinese immigration to Canada. This act is passed on July 1rst (it is known in the Chinese Canadian community as “humiliation </a:t>
            </a:r>
            <a:r>
              <a:rPr lang="en-US" smtClean="0"/>
              <a:t>day”)</a:t>
            </a:r>
            <a:endParaRPr lang="en-US" dirty="0" smtClean="0"/>
          </a:p>
          <a:p>
            <a:r>
              <a:rPr lang="en-US" dirty="0" smtClean="0"/>
              <a:t>The Federal Government apologized to the Chinese Canadian community for Anti-Chinese Legislation in 2006</a:t>
            </a:r>
          </a:p>
          <a:p>
            <a:r>
              <a:rPr lang="en-US" dirty="0" smtClean="0"/>
              <a:t>BC apologized for Anti-Chinese Legislation in 2014.</a:t>
            </a:r>
          </a:p>
        </p:txBody>
      </p:sp>
    </p:spTree>
    <p:extLst>
      <p:ext uri="{BB962C8B-B14F-4D97-AF65-F5344CB8AC3E}">
        <p14:creationId xmlns:p14="http://schemas.microsoft.com/office/powerpoint/2010/main" val="3741729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to the Red River Rebellion</a:t>
            </a:r>
            <a:endParaRPr lang="en-CA" dirty="0"/>
          </a:p>
        </p:txBody>
      </p:sp>
      <p:sp>
        <p:nvSpPr>
          <p:cNvPr id="3" name="Content Placeholder 2"/>
          <p:cNvSpPr>
            <a:spLocks noGrp="1"/>
          </p:cNvSpPr>
          <p:nvPr>
            <p:ph idx="1"/>
          </p:nvPr>
        </p:nvSpPr>
        <p:spPr/>
        <p:txBody>
          <a:bodyPr>
            <a:normAutofit fontScale="55000" lnSpcReduction="20000"/>
          </a:bodyPr>
          <a:lstStyle/>
          <a:p>
            <a:r>
              <a:rPr lang="en-US" dirty="0" smtClean="0"/>
              <a:t>In January of 1869 the Hudson’s Bay Co. gave up control of Rupert's Land.</a:t>
            </a:r>
          </a:p>
          <a:p>
            <a:r>
              <a:rPr lang="en-US" dirty="0" smtClean="0"/>
              <a:t>The Canadian government was not legally entitled to begin their rule until December. </a:t>
            </a:r>
            <a:endParaRPr lang="en-US" dirty="0"/>
          </a:p>
          <a:p>
            <a:r>
              <a:rPr lang="en-US" dirty="0" smtClean="0"/>
              <a:t>So for almost 12 months there was no one to protect the legal interests of the people of the territory.</a:t>
            </a:r>
          </a:p>
          <a:p>
            <a:r>
              <a:rPr lang="en-US" dirty="0" smtClean="0"/>
              <a:t>In June Canadian surveyors started to show up on the farms of the Metis in the Red River Settlement.</a:t>
            </a:r>
          </a:p>
          <a:p>
            <a:r>
              <a:rPr lang="en-US" dirty="0" smtClean="0"/>
              <a:t>The surveyors told the Metis that the land would be marked out in large squares, the way it had been divided in Ontario. </a:t>
            </a:r>
          </a:p>
          <a:p>
            <a:r>
              <a:rPr lang="en-US" dirty="0" smtClean="0"/>
              <a:t>The Metis farms were already established and laid out in narrow strips facing the rivers, much like the way the people of New France had laid out farms along the St. Lawrence River. </a:t>
            </a:r>
          </a:p>
          <a:p>
            <a:r>
              <a:rPr lang="en-US" dirty="0" smtClean="0"/>
              <a:t>Canada’s plan would end their narrow river farms.</a:t>
            </a:r>
          </a:p>
          <a:p>
            <a:r>
              <a:rPr lang="en-US" dirty="0" smtClean="0"/>
              <a:t>Most of the Metis had not bought the land they lived on. </a:t>
            </a:r>
          </a:p>
          <a:p>
            <a:r>
              <a:rPr lang="en-US" dirty="0" smtClean="0"/>
              <a:t>They had moved onto the land and established farms.</a:t>
            </a:r>
          </a:p>
          <a:p>
            <a:r>
              <a:rPr lang="en-US" dirty="0" smtClean="0"/>
              <a:t>This was a form of ownership acknowledged by the Metis, but not by European concepts of land ownership. </a:t>
            </a:r>
          </a:p>
          <a:p>
            <a:endParaRPr lang="en-CA" dirty="0"/>
          </a:p>
        </p:txBody>
      </p:sp>
    </p:spTree>
    <p:extLst>
      <p:ext uri="{BB962C8B-B14F-4D97-AF65-F5344CB8AC3E}">
        <p14:creationId xmlns:p14="http://schemas.microsoft.com/office/powerpoint/2010/main" val="3892607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Seeds of the Red River Rebellion</a:t>
            </a:r>
            <a:endParaRPr lang="en-CA" dirty="0"/>
          </a:p>
        </p:txBody>
      </p:sp>
      <p:sp>
        <p:nvSpPr>
          <p:cNvPr id="3" name="Content Placeholder 2"/>
          <p:cNvSpPr>
            <a:spLocks noGrp="1"/>
          </p:cNvSpPr>
          <p:nvPr>
            <p:ph idx="1"/>
          </p:nvPr>
        </p:nvSpPr>
        <p:spPr>
          <a:xfrm>
            <a:off x="457200" y="1219200"/>
            <a:ext cx="8229600" cy="5638800"/>
          </a:xfrm>
        </p:spPr>
        <p:txBody>
          <a:bodyPr>
            <a:normAutofit fontScale="55000" lnSpcReduction="20000"/>
          </a:bodyPr>
          <a:lstStyle/>
          <a:p>
            <a:r>
              <a:rPr lang="en-US" dirty="0" smtClean="0"/>
              <a:t>The Metis were worried that the European settlers moving in would disrupt their way of life and compete with them for resources</a:t>
            </a:r>
          </a:p>
          <a:p>
            <a:r>
              <a:rPr lang="en-US" dirty="0" smtClean="0"/>
              <a:t>They were also deeply disturbed by rumors that the Canadian government was planning to build a railway right through buffalo country. </a:t>
            </a:r>
          </a:p>
          <a:p>
            <a:r>
              <a:rPr lang="en-US" dirty="0" smtClean="0"/>
              <a:t>Settlers and railways would destroy the buffalo hunt on which they depended.</a:t>
            </a:r>
          </a:p>
          <a:p>
            <a:r>
              <a:rPr lang="en-US" dirty="0" smtClean="0"/>
              <a:t>Some Metis began to talk about fighting to keep what was theirs. </a:t>
            </a:r>
          </a:p>
          <a:p>
            <a:r>
              <a:rPr lang="en-US" dirty="0" smtClean="0"/>
              <a:t>The Metis of the Red River Settlement gathered in a council meeting.</a:t>
            </a:r>
          </a:p>
          <a:p>
            <a:r>
              <a:rPr lang="en-US" dirty="0" smtClean="0"/>
              <a:t>They were led by the then 25 year old Metis man named </a:t>
            </a:r>
            <a:r>
              <a:rPr lang="en-US" b="1" i="1" u="sng" dirty="0" smtClean="0"/>
              <a:t>Louis Riel</a:t>
            </a:r>
            <a:endParaRPr lang="en-US" dirty="0" smtClean="0"/>
          </a:p>
          <a:p>
            <a:r>
              <a:rPr lang="en-US" dirty="0" smtClean="0"/>
              <a:t>On October 11, 1869 a group of Canadian surveyors started working on Andre </a:t>
            </a:r>
            <a:r>
              <a:rPr lang="en-US" dirty="0" err="1" smtClean="0"/>
              <a:t>Nault’s</a:t>
            </a:r>
            <a:r>
              <a:rPr lang="en-US" dirty="0" smtClean="0"/>
              <a:t> land. </a:t>
            </a:r>
          </a:p>
          <a:p>
            <a:r>
              <a:rPr lang="en-US" dirty="0" err="1" smtClean="0"/>
              <a:t>Nault</a:t>
            </a:r>
            <a:r>
              <a:rPr lang="en-US" dirty="0" smtClean="0"/>
              <a:t> was Riel</a:t>
            </a:r>
            <a:r>
              <a:rPr lang="en-CA" dirty="0" smtClean="0"/>
              <a:t>’s cousin, he returned with Riel and 16 Metis.</a:t>
            </a:r>
          </a:p>
          <a:p>
            <a:r>
              <a:rPr lang="en-US" dirty="0" smtClean="0"/>
              <a:t>Riel put his foot down on the surveyor’s chain and said “you go no further”</a:t>
            </a:r>
          </a:p>
          <a:p>
            <a:r>
              <a:rPr lang="en-US" dirty="0" smtClean="0"/>
              <a:t>The surveyors complained to Ottawa</a:t>
            </a:r>
          </a:p>
          <a:p>
            <a:r>
              <a:rPr lang="en-US" dirty="0" smtClean="0"/>
              <a:t>When Riel was questioned about his actions he stated that the Canadian government had no right to make surveys before the land had been transferred to Canadian ownership.</a:t>
            </a:r>
          </a:p>
          <a:p>
            <a:r>
              <a:rPr lang="en-US" dirty="0" smtClean="0"/>
              <a:t>This would mark the beginning of one of the most controversial chapters in Canadian history </a:t>
            </a:r>
          </a:p>
          <a:p>
            <a:r>
              <a:rPr lang="en-US" b="1" i="1" u="sng" dirty="0" smtClean="0"/>
              <a:t>The Red River Rebellion</a:t>
            </a:r>
          </a:p>
        </p:txBody>
      </p:sp>
    </p:spTree>
    <p:extLst>
      <p:ext uri="{BB962C8B-B14F-4D97-AF65-F5344CB8AC3E}">
        <p14:creationId xmlns:p14="http://schemas.microsoft.com/office/powerpoint/2010/main" val="4212473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Louis Riel and </a:t>
            </a:r>
            <a:br>
              <a:rPr lang="en-US" dirty="0" smtClean="0"/>
            </a:br>
            <a:r>
              <a:rPr lang="en-US" dirty="0" smtClean="0"/>
              <a:t>the Red River Rebellion</a:t>
            </a:r>
            <a:endParaRPr lang="en-CA" dirty="0"/>
          </a:p>
        </p:txBody>
      </p:sp>
      <p:sp>
        <p:nvSpPr>
          <p:cNvPr id="3" name="Content Placeholder 2"/>
          <p:cNvSpPr>
            <a:spLocks noGrp="1"/>
          </p:cNvSpPr>
          <p:nvPr>
            <p:ph idx="1"/>
          </p:nvPr>
        </p:nvSpPr>
        <p:spPr/>
        <p:txBody>
          <a:bodyPr>
            <a:normAutofit fontScale="77500" lnSpcReduction="20000"/>
          </a:bodyPr>
          <a:lstStyle/>
          <a:p>
            <a:r>
              <a:rPr lang="en-US" dirty="0" smtClean="0"/>
              <a:t>A week after Riel stopped the work of the surveyors he formed the </a:t>
            </a:r>
            <a:r>
              <a:rPr lang="en-US" b="1" i="1" u="sng" dirty="0" smtClean="0"/>
              <a:t>National Committee of the Metis</a:t>
            </a:r>
            <a:r>
              <a:rPr lang="en-US" dirty="0" smtClean="0"/>
              <a:t> </a:t>
            </a:r>
          </a:p>
          <a:p>
            <a:r>
              <a:rPr lang="en-US" dirty="0" smtClean="0"/>
              <a:t>The purpose of the committee was to protect the Metis land. </a:t>
            </a:r>
          </a:p>
          <a:p>
            <a:r>
              <a:rPr lang="en-US" dirty="0" smtClean="0"/>
              <a:t>Ottawa appointed William McDougall as the new Lieutenant-Governor of the territory.</a:t>
            </a:r>
          </a:p>
          <a:p>
            <a:r>
              <a:rPr lang="en-US" dirty="0" smtClean="0"/>
              <a:t>When McDougall arrived at the border of the Red River Settlement he found the road blocked by the </a:t>
            </a:r>
            <a:r>
              <a:rPr lang="en-US" b="1" i="1" u="sng" dirty="0" smtClean="0"/>
              <a:t>National Committee of the Metis</a:t>
            </a:r>
            <a:r>
              <a:rPr lang="en-US" dirty="0" smtClean="0"/>
              <a:t> </a:t>
            </a:r>
          </a:p>
          <a:p>
            <a:r>
              <a:rPr lang="en-US" dirty="0" smtClean="0"/>
              <a:t>They told him to return to Ottawa, as they refused to be governed without any consultation.</a:t>
            </a:r>
          </a:p>
          <a:p>
            <a:r>
              <a:rPr lang="en-US" dirty="0" smtClean="0"/>
              <a:t>McDougall turned back, waited at the nearest American frontier town and waited for instructions from Ottawa.</a:t>
            </a:r>
          </a:p>
          <a:p>
            <a:endParaRPr lang="en-CA" dirty="0"/>
          </a:p>
        </p:txBody>
      </p:sp>
    </p:spTree>
    <p:extLst>
      <p:ext uri="{BB962C8B-B14F-4D97-AF65-F5344CB8AC3E}">
        <p14:creationId xmlns:p14="http://schemas.microsoft.com/office/powerpoint/2010/main" val="1876369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Louis Riel</a:t>
            </a:r>
            <a:br>
              <a:rPr lang="en-US" dirty="0" smtClean="0"/>
            </a:br>
            <a:r>
              <a:rPr lang="en-US" dirty="0" smtClean="0"/>
              <a:t>and the Red River Rebellion Cont.</a:t>
            </a:r>
            <a:endParaRPr lang="en-CA"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While McDougall waited for orders, Riel and his followers captured the fortress at Fort Garry (without firing one shot) </a:t>
            </a:r>
          </a:p>
          <a:p>
            <a:r>
              <a:rPr lang="en-US" dirty="0" smtClean="0"/>
              <a:t>They set up their own government known as the </a:t>
            </a:r>
            <a:r>
              <a:rPr lang="en-US" b="1" i="1" u="sng" dirty="0" smtClean="0"/>
              <a:t>Provisional Government</a:t>
            </a:r>
            <a:r>
              <a:rPr lang="en-US" dirty="0" smtClean="0"/>
              <a:t> Riel said the provisional government would represent the territory in any negotiations with the Canadian Government.</a:t>
            </a:r>
          </a:p>
          <a:p>
            <a:r>
              <a:rPr lang="en-US" dirty="0" smtClean="0"/>
              <a:t>Some of the settlers looked at this as an act of rebellion, however Riel did not see himself as a rebel</a:t>
            </a:r>
          </a:p>
          <a:p>
            <a:r>
              <a:rPr lang="en-US" dirty="0" smtClean="0"/>
              <a:t>He and his people viewed themselves as loyal citizens of the Queen.</a:t>
            </a:r>
          </a:p>
          <a:p>
            <a:r>
              <a:rPr lang="en-US" dirty="0" smtClean="0"/>
              <a:t>He was protesting that The Hudson’s Bay Co. had sold his people’s land without telling them and the fact that the Canadian government was taking over control of their land without any consultation.</a:t>
            </a:r>
          </a:p>
          <a:p>
            <a:r>
              <a:rPr lang="en-US" dirty="0" smtClean="0"/>
              <a:t>The Prime Minister (John A. Macdonald)  knew that the Red River Settlement did not belong to Canada until December 1, 1869, so despite many people believing he would step in to crush Riel, he waited.</a:t>
            </a:r>
            <a:endParaRPr lang="en-CA" dirty="0"/>
          </a:p>
        </p:txBody>
      </p:sp>
    </p:spTree>
    <p:extLst>
      <p:ext uri="{BB962C8B-B14F-4D97-AF65-F5344CB8AC3E}">
        <p14:creationId xmlns:p14="http://schemas.microsoft.com/office/powerpoint/2010/main" val="82750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Metis Bill of Rights</a:t>
            </a: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The people of the Red River created a</a:t>
            </a:r>
          </a:p>
          <a:p>
            <a:r>
              <a:rPr lang="en-US" dirty="0" smtClean="0"/>
              <a:t> </a:t>
            </a:r>
            <a:r>
              <a:rPr lang="en-US" b="1" u="sng" dirty="0" smtClean="0"/>
              <a:t>Metis Bill of Rights </a:t>
            </a:r>
          </a:p>
          <a:p>
            <a:r>
              <a:rPr lang="en-US" i="1" dirty="0" smtClean="0"/>
              <a:t>1. The territory must have the right to enter Canada’s Confederation as a province</a:t>
            </a:r>
          </a:p>
          <a:p>
            <a:r>
              <a:rPr lang="en-US" i="1" dirty="0" smtClean="0"/>
              <a:t>2. They should be represented in Ottawa by four Members of Parliament and two senators</a:t>
            </a:r>
          </a:p>
          <a:p>
            <a:r>
              <a:rPr lang="en-US" i="1" dirty="0" smtClean="0"/>
              <a:t>3. They should have control over their local affairs</a:t>
            </a:r>
          </a:p>
          <a:p>
            <a:r>
              <a:rPr lang="en-US" i="1" dirty="0" smtClean="0"/>
              <a:t>4. French and English languages should be equal in schools and law courts</a:t>
            </a:r>
          </a:p>
          <a:p>
            <a:r>
              <a:rPr lang="en-US" i="1" dirty="0" smtClean="0"/>
              <a:t>5. The Metis should be able to keep their land, customs and way of life</a:t>
            </a:r>
          </a:p>
          <a:p>
            <a:endParaRPr lang="en-US" dirty="0" smtClean="0"/>
          </a:p>
          <a:p>
            <a:endParaRPr lang="en-CA" dirty="0"/>
          </a:p>
        </p:txBody>
      </p:sp>
    </p:spTree>
    <p:extLst>
      <p:ext uri="{BB962C8B-B14F-4D97-AF65-F5344CB8AC3E}">
        <p14:creationId xmlns:p14="http://schemas.microsoft.com/office/powerpoint/2010/main" val="1595463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Thomas Scott Affair</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The majority of people in the Red River Settlement supported Riel. </a:t>
            </a:r>
          </a:p>
          <a:p>
            <a:r>
              <a:rPr lang="en-US" dirty="0" smtClean="0"/>
              <a:t>A small group who had immigrated from Ontario did not.</a:t>
            </a:r>
          </a:p>
          <a:p>
            <a:r>
              <a:rPr lang="en-US" dirty="0" smtClean="0"/>
              <a:t>This group was known as the Canadians, they had little respect for the Metis, their way of life or the Provisional Government set up by Riel. </a:t>
            </a:r>
          </a:p>
          <a:p>
            <a:r>
              <a:rPr lang="en-US" dirty="0" smtClean="0"/>
              <a:t>When riots broke out between the two groups several Canadians including Thomas Scott were jailed by Louis Riel.</a:t>
            </a:r>
            <a:endParaRPr lang="en-CA" dirty="0"/>
          </a:p>
        </p:txBody>
      </p:sp>
    </p:spTree>
    <p:extLst>
      <p:ext uri="{BB962C8B-B14F-4D97-AF65-F5344CB8AC3E}">
        <p14:creationId xmlns:p14="http://schemas.microsoft.com/office/powerpoint/2010/main" val="4014370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4401</Words>
  <Application>Microsoft Office PowerPoint</Application>
  <PresentationFormat>On-screen Show (4:3)</PresentationFormat>
  <Paragraphs>237</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Manitoba and British Columbia Enter Confederation</vt:lpstr>
      <vt:lpstr>The Greatest Land Deal Ever</vt:lpstr>
      <vt:lpstr>Trouble at Red River</vt:lpstr>
      <vt:lpstr>Background to the Red River Rebellion</vt:lpstr>
      <vt:lpstr>Seeds of the Red River Rebellion</vt:lpstr>
      <vt:lpstr>Louis Riel and  the Red River Rebellion</vt:lpstr>
      <vt:lpstr>Louis Riel and the Red River Rebellion Cont.</vt:lpstr>
      <vt:lpstr>The Metis Bill of Rights</vt:lpstr>
      <vt:lpstr>The Thomas Scott Affair</vt:lpstr>
      <vt:lpstr>The Tomas Scott Affair continued</vt:lpstr>
      <vt:lpstr>Outcome of the Thomas Scott Affair in Ontario</vt:lpstr>
      <vt:lpstr>Outcome of the Thomas Scott Affair in Quebec</vt:lpstr>
      <vt:lpstr>Aftermath of the Rebellion</vt:lpstr>
      <vt:lpstr>Aftermath of the Rebellion Continued</vt:lpstr>
      <vt:lpstr>British Columbia Considers Confederation</vt:lpstr>
      <vt:lpstr>What should BC be? </vt:lpstr>
      <vt:lpstr>Requested terms of BC Confederation</vt:lpstr>
      <vt:lpstr>Terms of BC’s entry into Confederation</vt:lpstr>
      <vt:lpstr>Impact of Confederation on the indigenous people of BC</vt:lpstr>
      <vt:lpstr>Confederation and Prince Edward Island</vt:lpstr>
      <vt:lpstr>Dreams of Railways</vt:lpstr>
      <vt:lpstr>Pacific Railway Company</vt:lpstr>
      <vt:lpstr>The National Policy</vt:lpstr>
      <vt:lpstr>The National Policy</vt:lpstr>
      <vt:lpstr>National Policy Continued</vt:lpstr>
      <vt:lpstr>CPR building difficulties</vt:lpstr>
      <vt:lpstr>Crossing the Mountains</vt:lpstr>
      <vt:lpstr>The Last Spike</vt:lpstr>
      <vt:lpstr>Chinese Railway Workers</vt:lpstr>
      <vt:lpstr>Treatment of Chinese Rail-workers</vt:lpstr>
      <vt:lpstr>Chinese Workers in Canada</vt:lpstr>
    </vt:vector>
  </TitlesOfParts>
  <Company>Greater Victoria School District 61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O'Ryan, Jennifer</dc:creator>
  <cp:lastModifiedBy>O'Ryan, Jennifer</cp:lastModifiedBy>
  <cp:revision>61</cp:revision>
  <dcterms:created xsi:type="dcterms:W3CDTF">2016-01-25T22:09:02Z</dcterms:created>
  <dcterms:modified xsi:type="dcterms:W3CDTF">2016-06-06T19:55:30Z</dcterms:modified>
</cp:coreProperties>
</file>